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2" r:id="rId4"/>
    <p:sldId id="263" r:id="rId5"/>
    <p:sldId id="264" r:id="rId6"/>
    <p:sldId id="267" r:id="rId7"/>
    <p:sldId id="265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7"/>
    <p:restoredTop sz="94687"/>
  </p:normalViewPr>
  <p:slideViewPr>
    <p:cSldViewPr snapToGrid="0" snapToObjects="1">
      <p:cViewPr>
        <p:scale>
          <a:sx n="68" d="100"/>
          <a:sy n="68" d="100"/>
        </p:scale>
        <p:origin x="1736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04274-5607-DF4B-95B8-CCE002430409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01CB81-ECAD-C344-ABC3-5CCDB054927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1174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1CB81-ECAD-C344-ABC3-5CCDB054927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7156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01CB81-ECAD-C344-ABC3-5CCDB054927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718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27600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4705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72855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8667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77442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1899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864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5198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1487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725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1280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92FCC2-3840-A044-8726-17334BDD621A}" type="datetimeFigureOut">
              <a:rPr kumimoji="1" lang="zh-CN" altLang="en-US" smtClean="0"/>
              <a:t>2017/11/17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50AFB-241B-A242-88D8-5B74F2F3114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1187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4" Type="http://schemas.openxmlformats.org/officeDocument/2006/relationships/image" Target="../media/image7.tif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5" Type="http://schemas.openxmlformats.org/officeDocument/2006/relationships/image" Target="../media/image15.tiff"/><Relationship Id="rId6" Type="http://schemas.openxmlformats.org/officeDocument/2006/relationships/image" Target="../media/image16.tif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4800" b="1" dirty="0" smtClean="0">
                <a:latin typeface="Microsoft YaHei" charset="-122"/>
                <a:ea typeface="Microsoft YaHei" charset="-122"/>
                <a:cs typeface="Microsoft YaHei" charset="-122"/>
              </a:rPr>
              <a:t>新满意度服务评价场景说明</a:t>
            </a:r>
            <a:endParaRPr kumimoji="1" lang="zh-CN" altLang="en-US" sz="4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sz="18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2017.11.16</a:t>
            </a:r>
            <a:endParaRPr kumimoji="1" lang="zh-CN" altLang="en-US" sz="18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3559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51" y="1653899"/>
            <a:ext cx="2199874" cy="3916327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标题 1"/>
          <p:cNvSpPr txBox="1">
            <a:spLocks/>
          </p:cNvSpPr>
          <p:nvPr/>
        </p:nvSpPr>
        <p:spPr>
          <a:xfrm>
            <a:off x="387178" y="196692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接收服务评价，需先注册认证成为管家会员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1</a:t>
            </a:r>
            <a:endParaRPr kumimoji="1" lang="zh-CN" altLang="en-US" dirty="0"/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7385330" y="1238401"/>
            <a:ext cx="4748013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用户类型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2</a:t>
            </a:r>
            <a:r>
              <a:rPr lang="en-US" altLang="zh-CN" sz="12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: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 已注册的非管家会员用户，录入会员信息提交认证</a:t>
            </a: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93589" y="1238401"/>
            <a:ext cx="374180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用户类型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1: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 </a:t>
            </a:r>
            <a:r>
              <a:rPr lang="zh-CN" altLang="en-US" sz="12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新用户，在账号注册环节完成认证提交</a:t>
            </a:r>
          </a:p>
        </p:txBody>
      </p:sp>
      <p:sp>
        <p:nvSpPr>
          <p:cNvPr id="12" name="矩形 11"/>
          <p:cNvSpPr/>
          <p:nvPr/>
        </p:nvSpPr>
        <p:spPr>
          <a:xfrm>
            <a:off x="145934" y="5688257"/>
            <a:ext cx="219928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关注用户之家，在弹出的链接／菜单我的福利</a:t>
            </a:r>
            <a:r>
              <a:rPr lang="en-US" altLang="zh-CN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-</a:t>
            </a: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会员中心，快捷注册登录成为上汽通用五菱会员</a:t>
            </a:r>
          </a:p>
        </p:txBody>
      </p:sp>
      <p:sp>
        <p:nvSpPr>
          <p:cNvPr id="13" name="矩形 12"/>
          <p:cNvSpPr/>
          <p:nvPr/>
        </p:nvSpPr>
        <p:spPr>
          <a:xfrm>
            <a:off x="4808662" y="5688257"/>
            <a:ext cx="22935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填写车型、身份证号、车辆</a:t>
            </a:r>
            <a:r>
              <a:rPr lang="en-US" altLang="zh-CN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vin</a:t>
            </a:r>
            <a:r>
              <a:rPr lang="zh-CN" altLang="en-US" sz="1200" dirty="0" smtClean="0">
                <a:solidFill>
                  <a:srgbClr val="FF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提交认证</a:t>
            </a: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并领取激活码</a:t>
            </a:r>
          </a:p>
        </p:txBody>
      </p:sp>
      <p:sp>
        <p:nvSpPr>
          <p:cNvPr id="16" name="矩形 15"/>
          <p:cNvSpPr/>
          <p:nvPr/>
        </p:nvSpPr>
        <p:spPr>
          <a:xfrm>
            <a:off x="7443987" y="5688257"/>
            <a:ext cx="239227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在客户端首页点击［会员服务］进入认证页面，录入信息</a:t>
            </a:r>
          </a:p>
        </p:txBody>
      </p:sp>
      <p:sp>
        <p:nvSpPr>
          <p:cNvPr id="17" name="矩形 16"/>
          <p:cNvSpPr/>
          <p:nvPr/>
        </p:nvSpPr>
        <p:spPr>
          <a:xfrm>
            <a:off x="9824633" y="5688257"/>
            <a:ext cx="219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选择证件类型，输入证件号码进行会员认证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789" y="1653899"/>
            <a:ext cx="2201229" cy="3918739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grpSp>
        <p:nvGrpSpPr>
          <p:cNvPr id="11" name="组 10"/>
          <p:cNvGrpSpPr/>
          <p:nvPr/>
        </p:nvGrpSpPr>
        <p:grpSpPr>
          <a:xfrm>
            <a:off x="4808662" y="1661325"/>
            <a:ext cx="2294181" cy="3911574"/>
            <a:chOff x="3522481" y="1661325"/>
            <a:chExt cx="2294181" cy="3911574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23087" y="1661325"/>
              <a:ext cx="2293575" cy="391157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/>
            <a:srcRect b="90207"/>
            <a:stretch/>
          </p:blipFill>
          <p:spPr>
            <a:xfrm>
              <a:off x="3522481" y="1661326"/>
              <a:ext cx="2294180" cy="399950"/>
            </a:xfrm>
            <a:prstGeom prst="rect">
              <a:avLst/>
            </a:prstGeom>
            <a:effectLst/>
          </p:spPr>
        </p:pic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1468" y="1661326"/>
            <a:ext cx="2197057" cy="3911312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40" y="1653899"/>
            <a:ext cx="2201787" cy="3916327"/>
          </a:xfrm>
          <a:prstGeom prst="rect">
            <a:avLst/>
          </a:prstGeom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1" name="矩形 20"/>
          <p:cNvSpPr/>
          <p:nvPr/>
        </p:nvSpPr>
        <p:spPr>
          <a:xfrm>
            <a:off x="2477298" y="5688256"/>
            <a:ext cx="21992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输入手机号获得验证码，快捷注册</a:t>
            </a:r>
          </a:p>
        </p:txBody>
      </p:sp>
      <p:sp>
        <p:nvSpPr>
          <p:cNvPr id="14" name="矩形 13"/>
          <p:cNvSpPr/>
          <p:nvPr/>
        </p:nvSpPr>
        <p:spPr>
          <a:xfrm>
            <a:off x="7385330" y="2986790"/>
            <a:ext cx="2307623" cy="504056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下箭头 14"/>
          <p:cNvSpPr/>
          <p:nvPr/>
        </p:nvSpPr>
        <p:spPr>
          <a:xfrm rot="2504674">
            <a:off x="9202377" y="2742343"/>
            <a:ext cx="448684" cy="38483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348861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11892" y="170891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接收购车／维保服务评价场景及数据流程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11892" y="805914"/>
            <a:ext cx="3741800" cy="377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场景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1: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 购车用户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认证及获得购车评价邀请</a:t>
            </a:r>
            <a:endParaRPr lang="zh-CN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8984" y="2730841"/>
            <a:ext cx="1124465" cy="3459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用户进站</a:t>
            </a:r>
            <a:endParaRPr kumimoji="1" lang="zh-CN" altLang="en-US" sz="1200" dirty="0"/>
          </a:p>
        </p:txBody>
      </p:sp>
      <p:sp>
        <p:nvSpPr>
          <p:cNvPr id="7" name="圆角矩形 6"/>
          <p:cNvSpPr/>
          <p:nvPr/>
        </p:nvSpPr>
        <p:spPr>
          <a:xfrm>
            <a:off x="1931772" y="2730841"/>
            <a:ext cx="910281" cy="3459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完成购车</a:t>
            </a:r>
            <a:endParaRPr kumimoji="1"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3153031" y="2730840"/>
            <a:ext cx="1313935" cy="3459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经销商协助入会</a:t>
            </a:r>
            <a:endParaRPr kumimoji="1" lang="zh-CN" altLang="en-US" sz="1200" dirty="0"/>
          </a:p>
        </p:txBody>
      </p:sp>
      <p:sp>
        <p:nvSpPr>
          <p:cNvPr id="10" name="菱形 9"/>
          <p:cNvSpPr/>
          <p:nvPr/>
        </p:nvSpPr>
        <p:spPr>
          <a:xfrm>
            <a:off x="4719249" y="2612066"/>
            <a:ext cx="1643449" cy="593635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关注用户之家</a:t>
            </a:r>
            <a:r>
              <a:rPr kumimoji="1" lang="en-US" altLang="zh-CN" sz="1000" dirty="0" smtClean="0"/>
              <a:t>-</a:t>
            </a:r>
            <a:r>
              <a:rPr kumimoji="1" lang="zh-CN" altLang="en-US" sz="1000" dirty="0" smtClean="0"/>
              <a:t>进入会员中心</a:t>
            </a:r>
            <a:endParaRPr kumimoji="1" lang="zh-CN" altLang="en-US" sz="1000" dirty="0"/>
          </a:p>
        </p:txBody>
      </p:sp>
      <p:sp>
        <p:nvSpPr>
          <p:cNvPr id="11" name="圆角矩形 10"/>
          <p:cNvSpPr/>
          <p:nvPr/>
        </p:nvSpPr>
        <p:spPr>
          <a:xfrm>
            <a:off x="6614980" y="2034335"/>
            <a:ext cx="1416912" cy="34598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新用户</a:t>
            </a:r>
            <a:endParaRPr kumimoji="1" lang="zh-CN" altLang="en-US" sz="1200" dirty="0"/>
          </a:p>
        </p:txBody>
      </p:sp>
      <p:sp>
        <p:nvSpPr>
          <p:cNvPr id="12" name="圆角矩形 11"/>
          <p:cNvSpPr/>
          <p:nvPr/>
        </p:nvSpPr>
        <p:spPr>
          <a:xfrm>
            <a:off x="6614980" y="2738969"/>
            <a:ext cx="1416911" cy="34598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已注册未认证用户</a:t>
            </a:r>
            <a:endParaRPr kumimoji="1"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6614980" y="3493462"/>
            <a:ext cx="1416912" cy="29657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管家会员</a:t>
            </a:r>
            <a:endParaRPr kumimoji="1"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8213120" y="1923122"/>
            <a:ext cx="1215085" cy="56841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入会方式参考上页用户类型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8213119" y="2634149"/>
            <a:ext cx="1225379" cy="55605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入会方式参考上页用户类型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9881282" y="2254078"/>
            <a:ext cx="1225379" cy="55605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用户离店后</a:t>
            </a:r>
            <a:r>
              <a:rPr kumimoji="1" lang="en-US" altLang="zh-CN" sz="1200" dirty="0" smtClean="0"/>
              <a:t>2-3</a:t>
            </a:r>
            <a:r>
              <a:rPr kumimoji="1" lang="zh-CN" altLang="en-US" sz="1200" dirty="0" smtClean="0"/>
              <a:t>天完成会员认证</a:t>
            </a:r>
            <a:endParaRPr kumimoji="1" lang="zh-CN" altLang="en-US" sz="1200" dirty="0"/>
          </a:p>
        </p:txBody>
      </p:sp>
      <p:sp>
        <p:nvSpPr>
          <p:cNvPr id="21" name="圆角矩形 20"/>
          <p:cNvSpPr/>
          <p:nvPr/>
        </p:nvSpPr>
        <p:spPr>
          <a:xfrm>
            <a:off x="9881282" y="3342502"/>
            <a:ext cx="1225379" cy="556054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获得服务评价邀请</a:t>
            </a:r>
            <a:endParaRPr kumimoji="1" lang="zh-CN" altLang="en-US" sz="1200" dirty="0"/>
          </a:p>
        </p:txBody>
      </p:sp>
      <p:cxnSp>
        <p:nvCxnSpPr>
          <p:cNvPr id="25" name="直线箭头连接符 24"/>
          <p:cNvCxnSpPr>
            <a:stCxn id="5" idx="3"/>
            <a:endCxn id="7" idx="1"/>
          </p:cNvCxnSpPr>
          <p:nvPr/>
        </p:nvCxnSpPr>
        <p:spPr>
          <a:xfrm flipV="1">
            <a:off x="1643449" y="2903835"/>
            <a:ext cx="288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7" idx="3"/>
            <a:endCxn id="9" idx="1"/>
          </p:cNvCxnSpPr>
          <p:nvPr/>
        </p:nvCxnSpPr>
        <p:spPr>
          <a:xfrm flipV="1">
            <a:off x="2842053" y="2903834"/>
            <a:ext cx="3109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9" idx="3"/>
            <a:endCxn id="10" idx="1"/>
          </p:cNvCxnSpPr>
          <p:nvPr/>
        </p:nvCxnSpPr>
        <p:spPr>
          <a:xfrm>
            <a:off x="4466966" y="2903834"/>
            <a:ext cx="252283" cy="5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0" idx="3"/>
            <a:endCxn id="13" idx="1"/>
          </p:cNvCxnSpPr>
          <p:nvPr/>
        </p:nvCxnSpPr>
        <p:spPr>
          <a:xfrm>
            <a:off x="6362698" y="2908884"/>
            <a:ext cx="252282" cy="73286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stCxn id="10" idx="3"/>
            <a:endCxn id="11" idx="1"/>
          </p:cNvCxnSpPr>
          <p:nvPr/>
        </p:nvCxnSpPr>
        <p:spPr>
          <a:xfrm flipV="1">
            <a:off x="6362698" y="2207330"/>
            <a:ext cx="252282" cy="7015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stCxn id="10" idx="3"/>
            <a:endCxn id="12" idx="1"/>
          </p:cNvCxnSpPr>
          <p:nvPr/>
        </p:nvCxnSpPr>
        <p:spPr>
          <a:xfrm>
            <a:off x="6362698" y="2908884"/>
            <a:ext cx="252282" cy="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1" idx="3"/>
            <a:endCxn id="14" idx="1"/>
          </p:cNvCxnSpPr>
          <p:nvPr/>
        </p:nvCxnSpPr>
        <p:spPr>
          <a:xfrm flipV="1">
            <a:off x="8031892" y="2207329"/>
            <a:ext cx="181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12" idx="3"/>
            <a:endCxn id="15" idx="1"/>
          </p:cNvCxnSpPr>
          <p:nvPr/>
        </p:nvCxnSpPr>
        <p:spPr>
          <a:xfrm>
            <a:off x="8031891" y="2911964"/>
            <a:ext cx="181228" cy="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14" idx="3"/>
            <a:endCxn id="20" idx="1"/>
          </p:cNvCxnSpPr>
          <p:nvPr/>
        </p:nvCxnSpPr>
        <p:spPr>
          <a:xfrm>
            <a:off x="9428205" y="2207329"/>
            <a:ext cx="453077" cy="324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5" idx="3"/>
            <a:endCxn id="20" idx="1"/>
          </p:cNvCxnSpPr>
          <p:nvPr/>
        </p:nvCxnSpPr>
        <p:spPr>
          <a:xfrm flipV="1">
            <a:off x="9438498" y="2532105"/>
            <a:ext cx="442784" cy="3800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>
            <a:endCxn id="20" idx="3"/>
          </p:cNvCxnSpPr>
          <p:nvPr/>
        </p:nvCxnSpPr>
        <p:spPr>
          <a:xfrm flipV="1">
            <a:off x="11106660" y="2532105"/>
            <a:ext cx="1" cy="1954433"/>
          </a:xfrm>
          <a:prstGeom prst="bentConnector3">
            <a:avLst>
              <a:gd name="adj1" fmla="val 2286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endCxn id="13" idx="2"/>
          </p:cNvCxnSpPr>
          <p:nvPr/>
        </p:nvCxnSpPr>
        <p:spPr>
          <a:xfrm rot="16200000" flipV="1">
            <a:off x="8646950" y="2466522"/>
            <a:ext cx="523508" cy="317053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20" idx="2"/>
            <a:endCxn id="21" idx="0"/>
          </p:cNvCxnSpPr>
          <p:nvPr/>
        </p:nvCxnSpPr>
        <p:spPr>
          <a:xfrm>
            <a:off x="10493972" y="2810132"/>
            <a:ext cx="0" cy="53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13" idx="3"/>
            <a:endCxn id="21" idx="1"/>
          </p:cNvCxnSpPr>
          <p:nvPr/>
        </p:nvCxnSpPr>
        <p:spPr>
          <a:xfrm flipV="1">
            <a:off x="8031892" y="3620529"/>
            <a:ext cx="1849390" cy="2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9" idx="2"/>
          </p:cNvCxnSpPr>
          <p:nvPr/>
        </p:nvCxnSpPr>
        <p:spPr>
          <a:xfrm rot="16200000" flipH="1">
            <a:off x="3640607" y="3246220"/>
            <a:ext cx="1412790" cy="1074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>
            <a:off x="6197940" y="4489618"/>
            <a:ext cx="115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V="1">
            <a:off x="8839199" y="4486538"/>
            <a:ext cx="1042083" cy="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"/>
          <p:cNvSpPr txBox="1">
            <a:spLocks noChangeArrowheads="1"/>
          </p:cNvSpPr>
          <p:nvPr/>
        </p:nvSpPr>
        <p:spPr bwMode="auto">
          <a:xfrm>
            <a:off x="7783843" y="3714229"/>
            <a:ext cx="3741800" cy="33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离店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2-3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日收到评价数据推送</a:t>
            </a:r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4884005" y="4316624"/>
            <a:ext cx="1313935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将购车数据录入销售系统</a:t>
            </a:r>
            <a:endParaRPr kumimoji="1" lang="zh-CN" altLang="en-US" sz="1200" dirty="0"/>
          </a:p>
        </p:txBody>
      </p:sp>
      <p:sp>
        <p:nvSpPr>
          <p:cNvPr id="60" name="圆角矩形 59"/>
          <p:cNvSpPr/>
          <p:nvPr/>
        </p:nvSpPr>
        <p:spPr>
          <a:xfrm>
            <a:off x="7356386" y="4316624"/>
            <a:ext cx="1482813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厂家审核</a:t>
            </a:r>
            <a:endParaRPr kumimoji="1" lang="zh-CN" altLang="en-US" sz="1200" dirty="0"/>
          </a:p>
        </p:txBody>
      </p:sp>
      <p:sp>
        <p:nvSpPr>
          <p:cNvPr id="61" name="圆角矩形 60"/>
          <p:cNvSpPr/>
          <p:nvPr/>
        </p:nvSpPr>
        <p:spPr>
          <a:xfrm>
            <a:off x="9881282" y="4313544"/>
            <a:ext cx="1225378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数据同步</a:t>
            </a:r>
            <a:endParaRPr kumimoji="1" lang="zh-CN" altLang="en-US" sz="1200" dirty="0"/>
          </a:p>
        </p:txBody>
      </p:sp>
      <p:sp>
        <p:nvSpPr>
          <p:cNvPr id="62" name="TextBox 4"/>
          <p:cNvSpPr txBox="1">
            <a:spLocks noChangeArrowheads="1"/>
          </p:cNvSpPr>
          <p:nvPr/>
        </p:nvSpPr>
        <p:spPr bwMode="auto">
          <a:xfrm>
            <a:off x="7333965" y="4695277"/>
            <a:ext cx="15052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约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2-3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日完成审核</a:t>
            </a:r>
          </a:p>
        </p:txBody>
      </p:sp>
      <p:sp>
        <p:nvSpPr>
          <p:cNvPr id="64" name="TextBox 4"/>
          <p:cNvSpPr txBox="1">
            <a:spLocks noChangeArrowheads="1"/>
          </p:cNvSpPr>
          <p:nvPr/>
        </p:nvSpPr>
        <p:spPr bwMode="auto">
          <a:xfrm>
            <a:off x="4857464" y="4691156"/>
            <a:ext cx="13404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约延后</a:t>
            </a:r>
            <a:r>
              <a:rPr lang="en-US" altLang="zh-CN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12h</a:t>
            </a: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录入</a:t>
            </a:r>
          </a:p>
        </p:txBody>
      </p:sp>
    </p:spTree>
    <p:extLst>
      <p:ext uri="{BB962C8B-B14F-4D97-AF65-F5344CB8AC3E}">
        <p14:creationId xmlns:p14="http://schemas.microsoft.com/office/powerpoint/2010/main" val="265133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11892" y="170891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接收购车／维保服务评价场景及数据流程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2</a:t>
            </a:r>
            <a:endParaRPr kumimoji="1" lang="zh-CN" altLang="en-US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11891" y="805913"/>
            <a:ext cx="430735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场景</a:t>
            </a:r>
            <a:r>
              <a:rPr lang="en-US" altLang="zh-CN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2:</a:t>
            </a:r>
            <a:r>
              <a:rPr lang="zh-CN" altLang="en-US" sz="1400" b="1" dirty="0" smtClean="0">
                <a:solidFill>
                  <a:srgbClr val="C00000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 维保服务用户</a:t>
            </a:r>
            <a:r>
              <a:rPr lang="zh-CN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 Light" charset="0"/>
              </a:rPr>
              <a:t>认证及获得服务评价邀请</a:t>
            </a:r>
            <a:endParaRPr lang="zh-CN" altLang="en-US" sz="1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 Light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18984" y="2730841"/>
            <a:ext cx="1124465" cy="345989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用户进站</a:t>
            </a:r>
            <a:endParaRPr kumimoji="1" lang="zh-CN" altLang="en-US" sz="1200" dirty="0"/>
          </a:p>
        </p:txBody>
      </p:sp>
      <p:sp>
        <p:nvSpPr>
          <p:cNvPr id="7" name="圆角矩形 6"/>
          <p:cNvSpPr/>
          <p:nvPr/>
        </p:nvSpPr>
        <p:spPr>
          <a:xfrm>
            <a:off x="1931772" y="2730841"/>
            <a:ext cx="910281" cy="3459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完成服务</a:t>
            </a:r>
            <a:endParaRPr kumimoji="1" lang="zh-CN" altLang="en-US" sz="1200" dirty="0"/>
          </a:p>
        </p:txBody>
      </p:sp>
      <p:sp>
        <p:nvSpPr>
          <p:cNvPr id="9" name="圆角矩形 8"/>
          <p:cNvSpPr/>
          <p:nvPr/>
        </p:nvSpPr>
        <p:spPr>
          <a:xfrm>
            <a:off x="3153031" y="2730840"/>
            <a:ext cx="1313935" cy="34598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经销商协助入会</a:t>
            </a:r>
            <a:endParaRPr kumimoji="1" lang="zh-CN" altLang="en-US" sz="1200" dirty="0"/>
          </a:p>
        </p:txBody>
      </p:sp>
      <p:sp>
        <p:nvSpPr>
          <p:cNvPr id="11" name="圆角矩形 10"/>
          <p:cNvSpPr/>
          <p:nvPr/>
        </p:nvSpPr>
        <p:spPr>
          <a:xfrm>
            <a:off x="6614980" y="2034335"/>
            <a:ext cx="1416912" cy="34598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新用户</a:t>
            </a:r>
            <a:endParaRPr kumimoji="1" lang="zh-CN" altLang="en-US" sz="1200" dirty="0"/>
          </a:p>
        </p:txBody>
      </p:sp>
      <p:sp>
        <p:nvSpPr>
          <p:cNvPr id="12" name="圆角矩形 11"/>
          <p:cNvSpPr/>
          <p:nvPr/>
        </p:nvSpPr>
        <p:spPr>
          <a:xfrm>
            <a:off x="6614980" y="2726311"/>
            <a:ext cx="1416911" cy="345989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已注册未认证用户</a:t>
            </a:r>
            <a:endParaRPr kumimoji="1" lang="zh-CN" altLang="en-US" sz="1200" dirty="0"/>
          </a:p>
        </p:txBody>
      </p:sp>
      <p:sp>
        <p:nvSpPr>
          <p:cNvPr id="13" name="圆角矩形 12"/>
          <p:cNvSpPr/>
          <p:nvPr/>
        </p:nvSpPr>
        <p:spPr>
          <a:xfrm>
            <a:off x="6614980" y="3493462"/>
            <a:ext cx="1416912" cy="29657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管家会员</a:t>
            </a:r>
            <a:endParaRPr kumimoji="1" lang="zh-CN" altLang="en-US" sz="1200" dirty="0"/>
          </a:p>
        </p:txBody>
      </p:sp>
      <p:sp>
        <p:nvSpPr>
          <p:cNvPr id="14" name="圆角矩形 13"/>
          <p:cNvSpPr/>
          <p:nvPr/>
        </p:nvSpPr>
        <p:spPr>
          <a:xfrm>
            <a:off x="8213120" y="1923122"/>
            <a:ext cx="1215085" cy="56841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入会方式参考上页用户类型</a:t>
            </a:r>
            <a:r>
              <a:rPr kumimoji="1" lang="en-US" altLang="zh-CN" sz="1200" dirty="0" smtClean="0"/>
              <a:t>1</a:t>
            </a:r>
            <a:endParaRPr kumimoji="1" lang="zh-CN" altLang="en-US" sz="1200" dirty="0"/>
          </a:p>
        </p:txBody>
      </p:sp>
      <p:sp>
        <p:nvSpPr>
          <p:cNvPr id="15" name="圆角矩形 14"/>
          <p:cNvSpPr/>
          <p:nvPr/>
        </p:nvSpPr>
        <p:spPr>
          <a:xfrm>
            <a:off x="8213119" y="2622311"/>
            <a:ext cx="1225379" cy="55605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入会方式参考上页用户类型</a:t>
            </a:r>
            <a:r>
              <a:rPr kumimoji="1" lang="en-US" altLang="zh-CN" sz="1200" dirty="0" smtClean="0"/>
              <a:t>2</a:t>
            </a:r>
            <a:endParaRPr kumimoji="1" lang="zh-CN" altLang="en-US" sz="1200" dirty="0"/>
          </a:p>
        </p:txBody>
      </p:sp>
      <p:sp>
        <p:nvSpPr>
          <p:cNvPr id="20" name="圆角矩形 19"/>
          <p:cNvSpPr/>
          <p:nvPr/>
        </p:nvSpPr>
        <p:spPr>
          <a:xfrm>
            <a:off x="9881282" y="2254078"/>
            <a:ext cx="1225379" cy="556054"/>
          </a:xfrm>
          <a:prstGeom prst="roundRect">
            <a:avLst>
              <a:gd name="adj" fmla="val 0"/>
            </a:avLst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200" dirty="0" smtClean="0"/>
              <a:t>1</a:t>
            </a:r>
            <a:r>
              <a:rPr kumimoji="1" lang="zh-CN" altLang="en-US" sz="1200" dirty="0" smtClean="0"/>
              <a:t>日内完成认证</a:t>
            </a:r>
            <a:endParaRPr kumimoji="1" lang="zh-CN" altLang="en-US" sz="1200" dirty="0"/>
          </a:p>
        </p:txBody>
      </p:sp>
      <p:sp>
        <p:nvSpPr>
          <p:cNvPr id="21" name="圆角矩形 20"/>
          <p:cNvSpPr/>
          <p:nvPr/>
        </p:nvSpPr>
        <p:spPr>
          <a:xfrm>
            <a:off x="9881282" y="3342502"/>
            <a:ext cx="1225379" cy="556054"/>
          </a:xfrm>
          <a:prstGeom prst="roundRec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获得服务评价邀请</a:t>
            </a:r>
            <a:endParaRPr kumimoji="1" lang="zh-CN" altLang="en-US" sz="1200" dirty="0"/>
          </a:p>
        </p:txBody>
      </p:sp>
      <p:cxnSp>
        <p:nvCxnSpPr>
          <p:cNvPr id="25" name="直线箭头连接符 24"/>
          <p:cNvCxnSpPr>
            <a:stCxn id="5" idx="3"/>
            <a:endCxn id="7" idx="1"/>
          </p:cNvCxnSpPr>
          <p:nvPr/>
        </p:nvCxnSpPr>
        <p:spPr>
          <a:xfrm flipV="1">
            <a:off x="1643449" y="2903835"/>
            <a:ext cx="28832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线箭头连接符 26"/>
          <p:cNvCxnSpPr>
            <a:stCxn id="7" idx="3"/>
            <a:endCxn id="9" idx="1"/>
          </p:cNvCxnSpPr>
          <p:nvPr/>
        </p:nvCxnSpPr>
        <p:spPr>
          <a:xfrm flipV="1">
            <a:off x="2842053" y="2903834"/>
            <a:ext cx="31097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线箭头连接符 27"/>
          <p:cNvCxnSpPr>
            <a:stCxn id="9" idx="3"/>
          </p:cNvCxnSpPr>
          <p:nvPr/>
        </p:nvCxnSpPr>
        <p:spPr>
          <a:xfrm flipV="1">
            <a:off x="4466966" y="2899307"/>
            <a:ext cx="252283" cy="4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endCxn id="13" idx="1"/>
          </p:cNvCxnSpPr>
          <p:nvPr/>
        </p:nvCxnSpPr>
        <p:spPr>
          <a:xfrm>
            <a:off x="6362698" y="2899307"/>
            <a:ext cx="252282" cy="74244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>
            <a:endCxn id="11" idx="1"/>
          </p:cNvCxnSpPr>
          <p:nvPr/>
        </p:nvCxnSpPr>
        <p:spPr>
          <a:xfrm flipV="1">
            <a:off x="6362698" y="2207330"/>
            <a:ext cx="252282" cy="69197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箭头连接符 35"/>
          <p:cNvCxnSpPr>
            <a:endCxn id="12" idx="1"/>
          </p:cNvCxnSpPr>
          <p:nvPr/>
        </p:nvCxnSpPr>
        <p:spPr>
          <a:xfrm flipV="1">
            <a:off x="6362698" y="2899306"/>
            <a:ext cx="25228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>
            <a:stCxn id="11" idx="3"/>
            <a:endCxn id="14" idx="1"/>
          </p:cNvCxnSpPr>
          <p:nvPr/>
        </p:nvCxnSpPr>
        <p:spPr>
          <a:xfrm flipV="1">
            <a:off x="8031892" y="2207329"/>
            <a:ext cx="18122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>
            <a:stCxn id="12" idx="3"/>
            <a:endCxn id="15" idx="1"/>
          </p:cNvCxnSpPr>
          <p:nvPr/>
        </p:nvCxnSpPr>
        <p:spPr>
          <a:xfrm>
            <a:off x="8031891" y="2899306"/>
            <a:ext cx="181228" cy="1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肘形连接符 46"/>
          <p:cNvCxnSpPr>
            <a:stCxn id="14" idx="3"/>
            <a:endCxn id="20" idx="1"/>
          </p:cNvCxnSpPr>
          <p:nvPr/>
        </p:nvCxnSpPr>
        <p:spPr>
          <a:xfrm>
            <a:off x="9428205" y="2207329"/>
            <a:ext cx="453077" cy="32477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肘形连接符 49"/>
          <p:cNvCxnSpPr>
            <a:stCxn id="15" idx="3"/>
            <a:endCxn id="20" idx="1"/>
          </p:cNvCxnSpPr>
          <p:nvPr/>
        </p:nvCxnSpPr>
        <p:spPr>
          <a:xfrm flipV="1">
            <a:off x="9438498" y="2532105"/>
            <a:ext cx="442784" cy="3682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肘形连接符 54"/>
          <p:cNvCxnSpPr/>
          <p:nvPr/>
        </p:nvCxnSpPr>
        <p:spPr>
          <a:xfrm flipV="1">
            <a:off x="11106660" y="2570211"/>
            <a:ext cx="1" cy="1954433"/>
          </a:xfrm>
          <a:prstGeom prst="bentConnector3">
            <a:avLst>
              <a:gd name="adj1" fmla="val 2286010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连接符 57"/>
          <p:cNvCxnSpPr>
            <a:endCxn id="13" idx="2"/>
          </p:cNvCxnSpPr>
          <p:nvPr/>
        </p:nvCxnSpPr>
        <p:spPr>
          <a:xfrm rot="16200000" flipV="1">
            <a:off x="8646950" y="2466522"/>
            <a:ext cx="523508" cy="3170535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线箭头连接符 62"/>
          <p:cNvCxnSpPr>
            <a:stCxn id="20" idx="2"/>
            <a:endCxn id="21" idx="0"/>
          </p:cNvCxnSpPr>
          <p:nvPr/>
        </p:nvCxnSpPr>
        <p:spPr>
          <a:xfrm>
            <a:off x="10493972" y="2810132"/>
            <a:ext cx="0" cy="532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/>
          <p:cNvCxnSpPr>
            <a:stCxn id="13" idx="3"/>
            <a:endCxn id="21" idx="1"/>
          </p:cNvCxnSpPr>
          <p:nvPr/>
        </p:nvCxnSpPr>
        <p:spPr>
          <a:xfrm flipV="1">
            <a:off x="8031892" y="3620529"/>
            <a:ext cx="1849390" cy="21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肘形连接符 68"/>
          <p:cNvCxnSpPr>
            <a:stCxn id="9" idx="2"/>
          </p:cNvCxnSpPr>
          <p:nvPr/>
        </p:nvCxnSpPr>
        <p:spPr>
          <a:xfrm rot="16200000" flipH="1">
            <a:off x="3640607" y="3246220"/>
            <a:ext cx="1412790" cy="10740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线箭头连接符 71"/>
          <p:cNvCxnSpPr/>
          <p:nvPr/>
        </p:nvCxnSpPr>
        <p:spPr>
          <a:xfrm>
            <a:off x="6197940" y="4489618"/>
            <a:ext cx="1158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线箭头连接符 74"/>
          <p:cNvCxnSpPr/>
          <p:nvPr/>
        </p:nvCxnSpPr>
        <p:spPr>
          <a:xfrm flipV="1">
            <a:off x="8839199" y="4486538"/>
            <a:ext cx="1042083" cy="3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4"/>
          <p:cNvSpPr txBox="1">
            <a:spLocks noChangeArrowheads="1"/>
          </p:cNvSpPr>
          <p:nvPr/>
        </p:nvSpPr>
        <p:spPr bwMode="auto">
          <a:xfrm>
            <a:off x="7783843" y="3714229"/>
            <a:ext cx="3741800" cy="33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离店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2-3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日收到评价数据推送</a:t>
            </a:r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0" name="TextBox 4"/>
          <p:cNvSpPr txBox="1">
            <a:spLocks noChangeArrowheads="1"/>
          </p:cNvSpPr>
          <p:nvPr/>
        </p:nvSpPr>
        <p:spPr bwMode="auto">
          <a:xfrm>
            <a:off x="11396670" y="2636309"/>
            <a:ext cx="824033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离店</a:t>
            </a:r>
            <a:r>
              <a:rPr lang="en-US" altLang="zh-CN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2-3</a:t>
            </a:r>
            <a:r>
              <a:rPr lang="zh-CN" altLang="en-US" sz="1200" dirty="0" smtClean="0">
                <a:solidFill>
                  <a:srgbClr val="C00000"/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日收到评价数据推送</a:t>
            </a:r>
            <a:endParaRPr lang="zh-CN" altLang="en-US" sz="1200" dirty="0" smtClean="0">
              <a:solidFill>
                <a:schemeClr val="tx1">
                  <a:lumMod val="85000"/>
                  <a:lumOff val="15000"/>
                </a:schemeClr>
              </a:solidFill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41" name="TextBox 4"/>
          <p:cNvSpPr txBox="1">
            <a:spLocks noChangeArrowheads="1"/>
          </p:cNvSpPr>
          <p:nvPr/>
        </p:nvSpPr>
        <p:spPr bwMode="auto">
          <a:xfrm>
            <a:off x="7333965" y="4695277"/>
            <a:ext cx="1505234" cy="611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完成当日全部数据传输约需要</a:t>
            </a:r>
            <a:r>
              <a:rPr lang="en-US" altLang="zh-CN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1-3</a:t>
            </a:r>
            <a:r>
              <a:rPr lang="zh-CN" altLang="en-US" sz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日</a:t>
            </a:r>
          </a:p>
        </p:txBody>
      </p:sp>
      <p:sp>
        <p:nvSpPr>
          <p:cNvPr id="43" name="TextBox 4"/>
          <p:cNvSpPr txBox="1">
            <a:spLocks noChangeArrowheads="1"/>
          </p:cNvSpPr>
          <p:nvPr/>
        </p:nvSpPr>
        <p:spPr bwMode="auto">
          <a:xfrm>
            <a:off x="4857464" y="4691156"/>
            <a:ext cx="1340476" cy="33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 Light" charset="-122"/>
                <a:ea typeface="Microsoft YaHei Light" charset="-122"/>
                <a:cs typeface="Microsoft YaHei Light" charset="-122"/>
              </a:rPr>
              <a:t>即时完成录入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4884005" y="4321485"/>
            <a:ext cx="1313935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将工单数据录入卓越系统</a:t>
            </a:r>
            <a:endParaRPr kumimoji="1" lang="zh-CN" altLang="en-US" sz="1200" dirty="0"/>
          </a:p>
        </p:txBody>
      </p:sp>
      <p:sp>
        <p:nvSpPr>
          <p:cNvPr id="45" name="圆角矩形 44"/>
          <p:cNvSpPr/>
          <p:nvPr/>
        </p:nvSpPr>
        <p:spPr>
          <a:xfrm>
            <a:off x="7356386" y="4321485"/>
            <a:ext cx="1482813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数据同步处理</a:t>
            </a:r>
            <a:endParaRPr kumimoji="1" lang="zh-CN" altLang="en-US" sz="1200" dirty="0"/>
          </a:p>
        </p:txBody>
      </p:sp>
      <p:sp>
        <p:nvSpPr>
          <p:cNvPr id="46" name="圆角矩形 45"/>
          <p:cNvSpPr/>
          <p:nvPr/>
        </p:nvSpPr>
        <p:spPr>
          <a:xfrm>
            <a:off x="9881282" y="4318405"/>
            <a:ext cx="1225378" cy="345988"/>
          </a:xfrm>
          <a:prstGeom prst="roundRect">
            <a:avLst>
              <a:gd name="adj" fmla="val 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 smtClean="0"/>
              <a:t>收到数据即刻推送</a:t>
            </a:r>
            <a:endParaRPr kumimoji="1" lang="zh-CN" altLang="en-US" sz="1200" dirty="0"/>
          </a:p>
        </p:txBody>
      </p:sp>
      <p:sp>
        <p:nvSpPr>
          <p:cNvPr id="48" name="菱形 47"/>
          <p:cNvSpPr/>
          <p:nvPr/>
        </p:nvSpPr>
        <p:spPr>
          <a:xfrm>
            <a:off x="4703751" y="2596568"/>
            <a:ext cx="1643449" cy="593635"/>
          </a:xfrm>
          <a:prstGeom prst="diamond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000" dirty="0" smtClean="0"/>
              <a:t>关注用户之家</a:t>
            </a:r>
            <a:r>
              <a:rPr kumimoji="1" lang="en-US" altLang="zh-CN" sz="1000" dirty="0" smtClean="0"/>
              <a:t>-</a:t>
            </a:r>
            <a:r>
              <a:rPr kumimoji="1" lang="zh-CN" altLang="en-US" sz="1000" dirty="0" smtClean="0"/>
              <a:t>进入会员中心</a:t>
            </a:r>
            <a:endParaRPr kumimoji="1"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896217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-288225" y="838852"/>
            <a:ext cx="3870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用户购车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后微信端将收到评价邀请</a:t>
            </a:r>
            <a:endParaRPr kumimoji="1" lang="en-US" altLang="zh-CN" sz="1200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也可以点击</a:t>
            </a:r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［我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的福利］－［会员中心］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［待评价］中进入评价页面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38943" y="1077356"/>
            <a:ext cx="38706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打分发布评价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信息（购车）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031252" y="857508"/>
            <a:ext cx="28435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提交成功后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，若评分属于差评，择提示［</a:t>
            </a:r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去投诉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］信息，客户客选择呼叫</a:t>
            </a:r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中心客服人员</a:t>
            </a:r>
          </a:p>
        </p:txBody>
      </p:sp>
      <p:sp>
        <p:nvSpPr>
          <p:cNvPr id="11" name="三角形 10"/>
          <p:cNvSpPr/>
          <p:nvPr/>
        </p:nvSpPr>
        <p:spPr>
          <a:xfrm rot="5400000">
            <a:off x="6120164" y="1147193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标题 1"/>
          <p:cNvSpPr txBox="1">
            <a:spLocks/>
          </p:cNvSpPr>
          <p:nvPr/>
        </p:nvSpPr>
        <p:spPr>
          <a:xfrm>
            <a:off x="411892" y="170891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购车／维保服务评价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数据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展示与页面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6386710" y="1055382"/>
            <a:ext cx="24589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打分发布评价</a:t>
            </a:r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信息（维保）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21" name="三角形 20"/>
          <p:cNvSpPr/>
          <p:nvPr/>
        </p:nvSpPr>
        <p:spPr>
          <a:xfrm rot="5400000">
            <a:off x="3076373" y="1147193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三角形 21"/>
          <p:cNvSpPr/>
          <p:nvPr/>
        </p:nvSpPr>
        <p:spPr>
          <a:xfrm rot="5400000">
            <a:off x="8895558" y="1162807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7633" y="1513719"/>
            <a:ext cx="2849466" cy="505780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018" y="1513717"/>
            <a:ext cx="2670787" cy="505780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9102" y="1513717"/>
            <a:ext cx="2679133" cy="505780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26" y="1513717"/>
            <a:ext cx="2470988" cy="505780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2140875" y="5915025"/>
            <a:ext cx="7765788" cy="543834"/>
          </a:xfrm>
          <a:prstGeom prst="rect">
            <a:avLst/>
          </a:prstGeom>
          <a:solidFill>
            <a:srgbClr val="D9D9D9">
              <a:alpha val="56863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b="1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用户评价流程页面示意</a:t>
            </a:r>
          </a:p>
        </p:txBody>
      </p:sp>
    </p:spTree>
    <p:extLst>
      <p:ext uri="{BB962C8B-B14F-4D97-AF65-F5344CB8AC3E}">
        <p14:creationId xmlns:p14="http://schemas.microsoft.com/office/powerpoint/2010/main" val="206008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387178" y="246835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微信端</a:t>
            </a:r>
            <a:r>
              <a:rPr kumimoji="1" lang="en-US" altLang="zh-CN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-</a:t>
            </a:r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深度评价相关示意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" y="1219200"/>
            <a:ext cx="2603437" cy="4914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997" y="1219200"/>
            <a:ext cx="2770031" cy="49168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368" y="1209991"/>
            <a:ext cx="2770031" cy="4916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26192" y="778902"/>
            <a:ext cx="2597508" cy="281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完成评价，提示进入深度调研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282309" y="782939"/>
            <a:ext cx="274471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进入页面完成调研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9" name="三角形 8"/>
          <p:cNvSpPr/>
          <p:nvPr/>
        </p:nvSpPr>
        <p:spPr>
          <a:xfrm rot="5400000">
            <a:off x="6007211" y="839680"/>
            <a:ext cx="170644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185637" y="766919"/>
            <a:ext cx="2717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完成调研后领取红包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1" name="三角形 10"/>
          <p:cNvSpPr/>
          <p:nvPr/>
        </p:nvSpPr>
        <p:spPr>
          <a:xfrm rot="5400000">
            <a:off x="3107288" y="839680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3856" y="1219201"/>
            <a:ext cx="2397604" cy="490759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282689" y="707941"/>
            <a:ext cx="26186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若未进入或未完成深度调研，用户将在待评价及任务中心再次进入</a:t>
            </a:r>
            <a:endParaRPr kumimoji="1"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106150" y="5636602"/>
            <a:ext cx="820988" cy="5778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rgbClr val="C00000"/>
              </a:solidFill>
            </a:endParaRPr>
          </a:p>
        </p:txBody>
      </p:sp>
      <p:sp>
        <p:nvSpPr>
          <p:cNvPr id="16" name="下箭头 15"/>
          <p:cNvSpPr/>
          <p:nvPr/>
        </p:nvSpPr>
        <p:spPr>
          <a:xfrm rot="2504674">
            <a:off x="11625788" y="5113153"/>
            <a:ext cx="448684" cy="384830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9725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75074" y="171828"/>
            <a:ext cx="11462952" cy="37280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sz="2000" b="1" dirty="0" smtClean="0">
                <a:latin typeface="Microsoft YaHei" charset="-122"/>
                <a:ea typeface="Microsoft YaHei" charset="-122"/>
                <a:cs typeface="Microsoft YaHei" charset="-122"/>
              </a:rPr>
              <a:t>目前经销商端评价展示</a:t>
            </a:r>
            <a:endParaRPr kumimoji="1" lang="zh-CN" altLang="en-US" sz="20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58534"/>
            <a:ext cx="387178" cy="37280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4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659" y="1590178"/>
            <a:ext cx="2652013" cy="4715610"/>
          </a:xfrm>
          <a:prstGeom prst="rect">
            <a:avLst/>
          </a:prstGeom>
          <a:effectLst>
            <a:outerShdw blurRad="50800" dist="12700" dir="2700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1247" y="1572255"/>
            <a:ext cx="2666779" cy="473353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2590" y="1572255"/>
            <a:ext cx="2666779" cy="4733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3932" y="1572255"/>
            <a:ext cx="2666779" cy="4733533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734659" y="925924"/>
            <a:ext cx="2652013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经销商服务好评率</a:t>
            </a:r>
            <a:r>
              <a:rPr lang="zh-CN" altLang="en-US" sz="1200" smtClean="0">
                <a:latin typeface="Microsoft YaHei Light" charset="-122"/>
                <a:ea typeface="Microsoft YaHei Light" charset="-122"/>
                <a:cs typeface="Microsoft YaHei Light" charset="-122"/>
              </a:rPr>
              <a:t>和星级</a:t>
            </a:r>
            <a:endParaRPr lang="en-US" altLang="zh-CN" sz="1200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将</a:t>
            </a:r>
            <a:r>
              <a:rPr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显示</a:t>
            </a: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在经销商列表中</a:t>
            </a:r>
            <a:endParaRPr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491355" y="925924"/>
            <a:ext cx="2652013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经销商评价将在顶部经销商信息以及下方的车友评价中，展示用户评价</a:t>
            </a:r>
            <a:endParaRPr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15246" y="932891"/>
            <a:ext cx="2684124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>
                <a:latin typeface="Microsoft YaHei Light" charset="-122"/>
                <a:ea typeface="Microsoft YaHei Light" charset="-122"/>
                <a:cs typeface="Microsoft YaHei Light" charset="-122"/>
              </a:rPr>
              <a:t>用户可通过［服务评］与［购车评］切换进行浏览</a:t>
            </a: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查看（列表）</a:t>
            </a:r>
            <a:endParaRPr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71247" y="943847"/>
            <a:ext cx="2684124" cy="6118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点击某评价</a:t>
            </a:r>
            <a:endParaRPr lang="en-US" altLang="zh-CN" sz="1200" dirty="0" smtClean="0">
              <a:latin typeface="Microsoft YaHei Light" charset="-122"/>
              <a:ea typeface="Microsoft YaHei Light" charset="-122"/>
              <a:cs typeface="Microsoft YaHei Light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Microsoft YaHei Light" charset="-122"/>
                <a:ea typeface="Microsoft YaHei Light" charset="-122"/>
                <a:cs typeface="Microsoft YaHei Light" charset="-122"/>
              </a:rPr>
              <a:t>可以查看评价的完整信息</a:t>
            </a:r>
            <a:endParaRPr lang="zh-CN" altLang="en-US" sz="1200" dirty="0">
              <a:latin typeface="Microsoft YaHei Light" charset="-122"/>
              <a:ea typeface="Microsoft YaHei Light" charset="-122"/>
              <a:cs typeface="Microsoft YaHei Light" charset="-122"/>
            </a:endParaRPr>
          </a:p>
        </p:txBody>
      </p:sp>
      <p:sp>
        <p:nvSpPr>
          <p:cNvPr id="18" name="三角形 17"/>
          <p:cNvSpPr/>
          <p:nvPr/>
        </p:nvSpPr>
        <p:spPr>
          <a:xfrm rot="5400000">
            <a:off x="6120164" y="1147193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三角形 18"/>
          <p:cNvSpPr/>
          <p:nvPr/>
        </p:nvSpPr>
        <p:spPr>
          <a:xfrm rot="5400000">
            <a:off x="3328757" y="1147193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三角形 19"/>
          <p:cNvSpPr/>
          <p:nvPr/>
        </p:nvSpPr>
        <p:spPr>
          <a:xfrm rot="5400000">
            <a:off x="8895558" y="1162807"/>
            <a:ext cx="187708" cy="16233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5599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524000" y="1147077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zh-CN" sz="4800" b="1" dirty="0" smtClean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endParaRPr kumimoji="1" lang="zh-CN" altLang="en-US" sz="4800" b="1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4245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519</Words>
  <Application>Microsoft Macintosh PowerPoint</Application>
  <PresentationFormat>宽屏</PresentationFormat>
  <Paragraphs>78</Paragraphs>
  <Slides>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DengXian</vt:lpstr>
      <vt:lpstr>DengXian Light</vt:lpstr>
      <vt:lpstr>Microsoft YaHei</vt:lpstr>
      <vt:lpstr>Microsoft YaHei Light</vt:lpstr>
      <vt:lpstr>微软雅黑 Light</vt:lpstr>
      <vt:lpstr>Arial</vt:lpstr>
      <vt:lpstr>Office 主题</vt:lpstr>
      <vt:lpstr>新满意度服务评价场景说明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菱菱邦服务评价场景说明</dc:title>
  <dc:creator>User</dc:creator>
  <cp:lastModifiedBy>User</cp:lastModifiedBy>
  <cp:revision>30</cp:revision>
  <dcterms:created xsi:type="dcterms:W3CDTF">2017-11-16T02:45:54Z</dcterms:created>
  <dcterms:modified xsi:type="dcterms:W3CDTF">2017-11-17T03:49:59Z</dcterms:modified>
</cp:coreProperties>
</file>